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99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4" r:id="rId16"/>
    <p:sldId id="313" r:id="rId17"/>
    <p:sldId id="29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93"/>
    <a:srgbClr val="D9D9D9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1" autoAdjust="0"/>
    <p:restoredTop sz="83373"/>
  </p:normalViewPr>
  <p:slideViewPr>
    <p:cSldViewPr snapToGrid="0" showGuides="1">
      <p:cViewPr>
        <p:scale>
          <a:sx n="184" d="100"/>
          <a:sy n="184" d="100"/>
        </p:scale>
        <p:origin x="2192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17.01.25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17.01.25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H" dirty="0"/>
              <a:t>Introduction</a:t>
            </a:r>
          </a:p>
          <a:p>
            <a:pPr marL="685800" lvl="1" indent="-228600">
              <a:buAutoNum type="arabicPeriod"/>
            </a:pPr>
            <a:r>
              <a:rPr lang="en-CH" dirty="0"/>
              <a:t>My name is Felix</a:t>
            </a:r>
          </a:p>
          <a:p>
            <a:pPr marL="685800" lvl="1" indent="-228600">
              <a:buAutoNum type="arabicPeriod"/>
            </a:pPr>
            <a:r>
              <a:rPr lang="en-CH" dirty="0"/>
              <a:t>I am a part time master student in data science at the ZHAW</a:t>
            </a:r>
          </a:p>
          <a:p>
            <a:pPr marL="685800" lvl="1" indent="-228600">
              <a:buAutoNum type="arabicPeriod"/>
            </a:pPr>
            <a:r>
              <a:rPr lang="en-CH" dirty="0"/>
              <a:t>I work 50% as a research assistant at the Centre for Artificial Intelligence also at the ZHAW</a:t>
            </a:r>
          </a:p>
          <a:p>
            <a:pPr marL="685800" lvl="1" indent="-228600">
              <a:buAutoNum type="arabicPeriod"/>
            </a:pPr>
            <a:r>
              <a:rPr lang="en-CH" dirty="0"/>
              <a:t>Now the reason that i am here at PLUS is that in my semester project </a:t>
            </a:r>
            <a:r>
              <a:rPr lang="en-GB" dirty="0"/>
              <a:t>I</a:t>
            </a:r>
            <a:r>
              <a:rPr lang="en-CH" dirty="0"/>
              <a:t> not only want to develope the technical aspects of this project but also leverage t</a:t>
            </a:r>
            <a:r>
              <a:rPr lang="en-GB" dirty="0"/>
              <a:t>he</a:t>
            </a:r>
            <a:r>
              <a:rPr lang="en-CH" dirty="0"/>
              <a:t> expertise that you have here to create something useful.</a:t>
            </a:r>
          </a:p>
          <a:p>
            <a:pPr marL="685800" lvl="1" indent="-228600">
              <a:buAutoNum type="arabicPeriod"/>
            </a:pPr>
            <a:r>
              <a:rPr lang="en-CH" dirty="0"/>
              <a:t>I belive that </a:t>
            </a:r>
            <a:r>
              <a:rPr lang="en-CH" b="1" dirty="0"/>
              <a:t>this</a:t>
            </a:r>
            <a:r>
              <a:rPr lang="en-CH" dirty="0"/>
              <a:t> combination of domain expetise and technical know-how makes the project very interessting to me</a:t>
            </a:r>
          </a:p>
          <a:p>
            <a:pPr marL="685800" lvl="1" indent="-228600">
              <a:buAutoNum type="arabicPeriod"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0514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DB409-509A-27CE-F57A-C0289500B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A4FD-EE20-56C2-428E-2CF95AD39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5732D6-EDAC-3AAF-E60C-5B40339A4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ADB16-42AA-256A-E2B4-C8B56B493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825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C4841-88D1-0A3F-8E87-F0880E10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94209-7A39-5FD7-5963-C93584D2A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13E7C-7BA1-4C34-C758-D40054E38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C4675-DB17-ED25-BBE0-7E7C79645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94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3557F-CA9F-59EE-300C-1166BED07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D15B2-22DA-6A34-27DA-DD2D24FCF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6736BF-907A-1698-670F-7FA7131AE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D0B61-48F1-6D41-1489-657D4CBB8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0096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82CE-1D70-3011-C580-34215699A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E2BA7-1CB4-923C-F2C9-6D1F7C563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75197C-0DE7-65C7-685E-DF3330E55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EF20A-765C-FAEB-BDD2-6879274DC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7633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ED9-6B0F-7A48-EA9E-8623AEBE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72C70-58F6-4141-20FF-C9544D2A8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36435-5AA9-E605-9BBA-EA01824CD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Forest Problem =&gt; How can we preserve the locality context?</a:t>
            </a:r>
          </a:p>
          <a:p>
            <a:pPr lvl="1"/>
            <a:r>
              <a:rPr lang="en-CH" dirty="0"/>
              <a:t>Forest does not look the same everywhere</a:t>
            </a:r>
          </a:p>
          <a:p>
            <a:pPr lvl="2"/>
            <a:r>
              <a:rPr lang="en-CH" dirty="0"/>
              <a:t>Different Time of Year</a:t>
            </a:r>
          </a:p>
          <a:p>
            <a:pPr lvl="2"/>
            <a:r>
              <a:rPr lang="en-CH" dirty="0"/>
              <a:t>Different ecological zone (difference North, South)</a:t>
            </a:r>
          </a:p>
          <a:p>
            <a:pPr lvl="1"/>
            <a:r>
              <a:rPr lang="en-CH" dirty="0"/>
              <a:t>Lakes show different colors (Alpine Lake vs Lac )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CAEC-8E6F-5C1D-3151-7E5BFA0D8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3984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61996-DB9E-B8B6-0CC4-F3BB23BFE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87BD-88DD-9E08-54FC-9D64DB9EB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FFF82-651A-11F4-54B0-02FC22AAF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Despite the low output resoltuion we can use the generated tiles</a:t>
            </a:r>
          </a:p>
          <a:p>
            <a:pPr lvl="1"/>
            <a:r>
              <a:rPr lang="en-CH" dirty="0"/>
              <a:t>Focus on areas with few structures</a:t>
            </a:r>
          </a:p>
          <a:p>
            <a:r>
              <a:rPr lang="en-CH" dirty="0"/>
              <a:t>Show the Pipeline</a:t>
            </a:r>
          </a:p>
          <a:p>
            <a:pPr lvl="1"/>
            <a:r>
              <a:rPr lang="en-CH" dirty="0"/>
              <a:t>Built a tool to manipulate the land use / land cover</a:t>
            </a:r>
          </a:p>
          <a:p>
            <a:pPr lvl="1"/>
            <a:r>
              <a:rPr lang="en-CH" dirty="0"/>
              <a:t>Show the generation based on the new segmentation</a:t>
            </a:r>
          </a:p>
          <a:p>
            <a:pPr lvl="1"/>
            <a:r>
              <a:rPr lang="en-CH" dirty="0"/>
              <a:t>Import into Blender</a:t>
            </a:r>
          </a:p>
          <a:p>
            <a:pPr lvl="2"/>
            <a:r>
              <a:rPr lang="en-CH" dirty="0"/>
              <a:t>New Images</a:t>
            </a:r>
          </a:p>
          <a:p>
            <a:pPr lvl="2"/>
            <a:r>
              <a:rPr lang="en-CH" dirty="0"/>
              <a:t>New Alti Map =&gt; Separate tool to adjust the elvation</a:t>
            </a:r>
          </a:p>
          <a:p>
            <a:pPr lvl="1"/>
            <a:r>
              <a:rPr lang="en-CH" dirty="0"/>
              <a:t>Adjust lighting</a:t>
            </a:r>
          </a:p>
          <a:p>
            <a:pPr lvl="1"/>
            <a:r>
              <a:rPr lang="en-CH" dirty="0"/>
              <a:t>Render =&gt; Show samples</a:t>
            </a:r>
          </a:p>
          <a:p>
            <a:pPr lvl="2"/>
            <a:r>
              <a:rPr lang="en-CH" dirty="0"/>
              <a:t>Different Regions</a:t>
            </a:r>
          </a:p>
          <a:p>
            <a:pPr lvl="3"/>
            <a:r>
              <a:rPr lang="en-CH" dirty="0"/>
              <a:t>Mountains</a:t>
            </a:r>
          </a:p>
          <a:p>
            <a:pPr lvl="3"/>
            <a:r>
              <a:rPr lang="en-CH" dirty="0"/>
              <a:t>Lake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8104-5232-03A0-84F4-69AD5466C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8645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(0.5m Resolution) =&gt; 42’689 Files, 10’000x10’000 Resoltuion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For the current results </a:t>
            </a:r>
            <a:r>
              <a:rPr lang="en-GB" dirty="0"/>
              <a:t>I</a:t>
            </a:r>
            <a:r>
              <a:rPr lang="en-CH" dirty="0"/>
              <a:t> used 120 GPU Hours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Multiplied by 1600 for the increase in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120 * 1600 = 192’000 GPU Hours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Optimizations: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H" dirty="0"/>
              <a:t>Lower Epoch Number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H" dirty="0"/>
              <a:t>Larger Batch Size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H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H" dirty="0"/>
              <a:t>Estimate is about 21’000 GPU Hours =&gt; Comparable model by IBM and NASA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6110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Goal</a:t>
            </a:r>
            <a:br>
              <a:rPr lang="en-CH" b="1" dirty="0"/>
            </a:br>
            <a:r>
              <a:rPr lang="en-CH" b="0" dirty="0"/>
              <a:t>Visualize landscape changes without a lot of manual effort or technicall skills, i.e. Photoshop Blender.</a:t>
            </a:r>
            <a:br>
              <a:rPr lang="en-CH" b="0" dirty="0"/>
            </a:br>
            <a:r>
              <a:rPr lang="en-CH" b="0" dirty="0"/>
              <a:t>Such that a researcher having the domain knowledge can effortlessly produce visualizations.</a:t>
            </a:r>
            <a:br>
              <a:rPr lang="en-CH" b="0" dirty="0"/>
            </a:br>
            <a:br>
              <a:rPr lang="en-CH" b="1" dirty="0"/>
            </a:br>
            <a:r>
              <a:rPr lang="en-CH" b="1" dirty="0"/>
              <a:t>Idea</a:t>
            </a:r>
          </a:p>
          <a:p>
            <a:pPr lvl="1"/>
            <a:r>
              <a:rPr lang="en-CH" dirty="0"/>
              <a:t>Train a generative model that syntehsizes aerial imagery based on land use/cover maps</a:t>
            </a:r>
          </a:p>
          <a:p>
            <a:pPr lvl="1"/>
            <a:r>
              <a:rPr lang="en-GB" dirty="0"/>
              <a:t>A</a:t>
            </a:r>
            <a:r>
              <a:rPr lang="en-CH" dirty="0"/>
              <a:t>s well as a Pipeline / Workflow to create 3d scence with it</a:t>
            </a:r>
          </a:p>
          <a:p>
            <a:pPr lvl="1"/>
            <a:endParaRPr lang="en-CH" dirty="0"/>
          </a:p>
          <a:p>
            <a:pPr lvl="1"/>
            <a:endParaRPr lang="en-CH" dirty="0"/>
          </a:p>
          <a:p>
            <a:r>
              <a:rPr lang="en-CH" b="1" dirty="0"/>
              <a:t>Input / Output of the Final Product</a:t>
            </a:r>
          </a:p>
          <a:p>
            <a:pPr lvl="1"/>
            <a:r>
              <a:rPr lang="en-CH" dirty="0"/>
              <a:t>Current Aerial IMagery</a:t>
            </a:r>
          </a:p>
          <a:p>
            <a:pPr lvl="1"/>
            <a:r>
              <a:rPr lang="en-CH" dirty="0"/>
              <a:t>Future Land Use / Land Cover Maps</a:t>
            </a:r>
          </a:p>
          <a:p>
            <a:pPr lvl="1"/>
            <a:r>
              <a:rPr lang="en-CH" dirty="0"/>
              <a:t>Output: Aerial Image</a:t>
            </a:r>
          </a:p>
          <a:p>
            <a:pPr lvl="1"/>
            <a:endParaRPr lang="en-CH" dirty="0"/>
          </a:p>
          <a:p>
            <a:r>
              <a:rPr lang="en-CH" b="1" dirty="0"/>
              <a:t>Datasources</a:t>
            </a:r>
          </a:p>
          <a:p>
            <a:pPr lvl="1"/>
            <a:r>
              <a:rPr lang="en-CH" dirty="0"/>
              <a:t>SWISSIMAGE</a:t>
            </a:r>
          </a:p>
          <a:p>
            <a:pPr lvl="1"/>
            <a:r>
              <a:rPr lang="en-CH" dirty="0"/>
              <a:t>SWISSALTI3D</a:t>
            </a:r>
          </a:p>
          <a:p>
            <a:pPr lvl="1"/>
            <a:r>
              <a:rPr lang="en-CH" dirty="0"/>
              <a:t>Land Use Statistics</a:t>
            </a:r>
            <a:r>
              <a:rPr lang="en-US" b="1" dirty="0"/>
              <a:t> </a:t>
            </a:r>
            <a:r>
              <a:rPr lang="en-US" dirty="0"/>
              <a:t>(NOAS04)</a:t>
            </a:r>
          </a:p>
          <a:p>
            <a:pPr lvl="1"/>
            <a:endParaRPr lang="en-US" dirty="0"/>
          </a:p>
          <a:p>
            <a:pPr lvl="1"/>
            <a:endParaRPr lang="en-CH" dirty="0"/>
          </a:p>
          <a:p>
            <a:r>
              <a:rPr lang="en-CH" b="1" dirty="0"/>
              <a:t>Method</a:t>
            </a:r>
          </a:p>
          <a:p>
            <a:pPr lvl="1"/>
            <a:r>
              <a:rPr lang="en-CH" dirty="0"/>
              <a:t>Use a diffusion based approach =&gt; Conditional UNET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864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23B38-03D8-D92D-59F3-F11D95674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9D707-A956-8C18-F3F6-9E399AB30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0C247-0D53-72B9-F00E-F28FA6400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H" dirty="0"/>
              <a:t>To generate aerial images from land use / land cover maps requires a lot of data</a:t>
            </a:r>
          </a:p>
          <a:p>
            <a:pPr marL="228600" indent="-228600">
              <a:buAutoNum type="arabicPeriod"/>
            </a:pPr>
            <a:r>
              <a:rPr lang="en-CH" dirty="0"/>
              <a:t>The gerneation is based on three publicly available datasets</a:t>
            </a:r>
          </a:p>
          <a:p>
            <a:pPr marL="685800" lvl="1" indent="-228600">
              <a:buAutoNum type="arabicPeriod"/>
            </a:pPr>
            <a:r>
              <a:rPr lang="en-CH" dirty="0"/>
              <a:t>SwissImage provides the aerial images with a resoltuion of 0.1m</a:t>
            </a:r>
          </a:p>
          <a:p>
            <a:pPr marL="685800" lvl="1" indent="-228600">
              <a:buAutoNum type="arabicPeriod"/>
            </a:pPr>
            <a:r>
              <a:rPr lang="en-CH" dirty="0"/>
              <a:t>The Swiss Land Use Statistics provide a map in which the 100m grid intersections are assigned to one of 72 classes (4 main classes, 17 sub classes, 27 sub-sub classes and 72 base classes)</a:t>
            </a:r>
          </a:p>
          <a:p>
            <a:pPr marL="685800" lvl="1" indent="-228600">
              <a:buAutoNum type="arabicPeriod"/>
            </a:pPr>
            <a:r>
              <a:rPr lang="en-CH" dirty="0"/>
              <a:t>Elevation model is provided with a 0.5m resolution without vegetation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8E79-6045-277C-1D00-155360571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8602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5541B-6ACF-9FEB-7604-8567B8A6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56B9E-131E-D283-E016-84E0223C9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DE403-91C5-BEC2-1296-88B062A98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H" dirty="0"/>
              <a:t>With all this we can start thinking about the generation</a:t>
            </a:r>
          </a:p>
          <a:p>
            <a:pPr marL="228600" indent="-228600">
              <a:buAutoNum type="arabicPeriod"/>
            </a:pPr>
            <a:r>
              <a:rPr lang="en-CH" dirty="0"/>
              <a:t>The first thing that came to my mind is using Generative adversarial networks</a:t>
            </a:r>
          </a:p>
          <a:p>
            <a:pPr marL="685800" lvl="1" indent="-228600">
              <a:buAutoNum type="arabicPeriod"/>
            </a:pPr>
            <a:r>
              <a:rPr lang="en-CH" dirty="0"/>
              <a:t>It is an established method that some might call outdated (2017)</a:t>
            </a:r>
          </a:p>
          <a:p>
            <a:pPr marL="228600" lvl="0" indent="-228600">
              <a:buAutoNum type="arabicPeriod"/>
            </a:pPr>
            <a:r>
              <a:rPr lang="en-CH" dirty="0"/>
              <a:t>It works by training two networks</a:t>
            </a:r>
          </a:p>
          <a:p>
            <a:pPr marL="685800" lvl="1" indent="-228600">
              <a:buAutoNum type="arabicPeriod"/>
            </a:pPr>
            <a:r>
              <a:rPr lang="en-CH" dirty="0"/>
              <a:t>One that generate images using an encoder-decoder NN</a:t>
            </a:r>
          </a:p>
          <a:p>
            <a:pPr marL="685800" lvl="1" indent="-228600">
              <a:buAutoNum type="arabicPeriod"/>
            </a:pPr>
            <a:r>
              <a:rPr lang="en-CH" dirty="0"/>
              <a:t>One that judges the generation to improve it</a:t>
            </a:r>
          </a:p>
          <a:p>
            <a:pPr marL="228600" lvl="0" indent="-228600">
              <a:buAutoNum type="arabicPeriod"/>
            </a:pPr>
            <a:r>
              <a:rPr lang="en-CH" dirty="0"/>
              <a:t>I tried training a pix2pix model and verified that this can work (overfitted, small sampel size)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F3014-0CC4-AD94-3DDB-37EFD9D41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884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9E277-BD88-FC6C-1E12-7ADBFAD11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F501A-2473-A6B3-EC10-C69EB9CDF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7BFBF-5B2A-86C7-1780-C3565DE04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H" dirty="0"/>
              <a:t>However the tiles that are generated are always independend of each other.</a:t>
            </a:r>
          </a:p>
          <a:p>
            <a:pPr marL="228600" indent="-228600">
              <a:buAutoNum type="arabicPeriod"/>
            </a:pPr>
            <a:r>
              <a:rPr lang="en-CH" dirty="0"/>
              <a:t>A</a:t>
            </a:r>
            <a:r>
              <a:rPr lang="en-GB" dirty="0"/>
              <a:t>n</a:t>
            </a:r>
            <a:r>
              <a:rPr lang="en-CH" dirty="0"/>
              <a:t>d this makes it very difficult to produce an image over a larger area.</a:t>
            </a:r>
          </a:p>
          <a:p>
            <a:pPr marL="228600" indent="-228600">
              <a:buAutoNum type="arabicPeriod"/>
            </a:pPr>
            <a:r>
              <a:rPr lang="en-CH" dirty="0"/>
              <a:t>Especially in this scenario where some tiles are entirely from 1 class. </a:t>
            </a:r>
          </a:p>
          <a:p>
            <a:pPr marL="228600" indent="-228600">
              <a:buAutoNum type="arabicPeriod"/>
            </a:pPr>
            <a:r>
              <a:rPr lang="en-CH" dirty="0"/>
              <a:t>The overfitted model is also not good at producing non deterministic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ECFB5-6728-5BF6-BCCC-9F663C477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919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2268B-E175-441B-D96F-071E8CAC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F1AAA-8FB7-F1AB-E188-3B9C9F725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10BD25-5F75-B36A-A976-D5E206D9E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H" dirty="0"/>
              <a:t>I decided to start with a similar approach. Using a very basic diffusion method with a U-Net architecture to generate the images.</a:t>
            </a:r>
          </a:p>
          <a:p>
            <a:pPr marL="228600" indent="-228600">
              <a:buAutoNum type="arabicPeriod"/>
            </a:pPr>
            <a:r>
              <a:rPr lang="en-CH" dirty="0"/>
              <a:t>The only enhancement to this method that </a:t>
            </a:r>
            <a:r>
              <a:rPr lang="en-GB" dirty="0"/>
              <a:t>I</a:t>
            </a:r>
            <a:r>
              <a:rPr lang="en-CH" dirty="0"/>
              <a:t> will be doing from the start is the conditioning on the land use / land cover maps.</a:t>
            </a:r>
          </a:p>
          <a:p>
            <a:pPr marL="228600" indent="-228600">
              <a:buAutoNum type="arabicPeriod"/>
            </a:pPr>
            <a:r>
              <a:rPr lang="en-CH" dirty="0"/>
              <a:t>To overcome the tiling issue </a:t>
            </a:r>
            <a:r>
              <a:rPr lang="en-GB" dirty="0"/>
              <a:t>I</a:t>
            </a:r>
            <a:r>
              <a:rPr lang="en-CH" dirty="0"/>
              <a:t> want to improve the model to take a pre generate image as an input. This way </a:t>
            </a:r>
            <a:r>
              <a:rPr lang="en-GB" dirty="0"/>
              <a:t>I</a:t>
            </a:r>
            <a:r>
              <a:rPr lang="en-CH" dirty="0"/>
              <a:t> can first generate a low resoltuion tile of a larger area (2x2 tiles) and take that as an input to create the high resolution tiles.</a:t>
            </a:r>
          </a:p>
          <a:p>
            <a:pPr marL="685800" lvl="1" indent="-228600">
              <a:buAutoNum type="arabicPeriod"/>
            </a:pPr>
            <a:r>
              <a:rPr lang="en-CH" dirty="0"/>
              <a:t>The cool thing with diffusion is that we do not have to take noise as a starting point to generate the image. The low resolution image can already be used and then improved step by step.</a:t>
            </a:r>
          </a:p>
          <a:p>
            <a:pPr marL="228600" lvl="0" indent="-228600">
              <a:buAutoNum type="arabicPeriod"/>
            </a:pPr>
            <a:endParaRPr lang="en-CH" dirty="0"/>
          </a:p>
          <a:p>
            <a:pPr marL="228600" lvl="0" indent="-228600">
              <a:buAutoNum type="arabicPeriod"/>
            </a:pPr>
            <a:r>
              <a:rPr lang="en-CH" dirty="0"/>
              <a:t>Denoising Diffusion Probabilisitc Model </a:t>
            </a:r>
          </a:p>
          <a:p>
            <a:pPr marL="228600" lvl="0" indent="-228600">
              <a:buAutoNum type="arabicPeriod"/>
            </a:pPr>
            <a:r>
              <a:rPr lang="en-CH" dirty="0"/>
              <a:t>DDPM Adds the noise during training and the UNET predicts the added Noise.</a:t>
            </a:r>
          </a:p>
          <a:p>
            <a:pPr marL="228600" lvl="0" indent="-228600">
              <a:buAutoNum type="arabicPeriod"/>
            </a:pPr>
            <a:r>
              <a:rPr lang="en-CH" dirty="0"/>
              <a:t>During generation the extracts the features from the noisy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D5B38-1C7E-B5A5-DF04-C54C2FEA3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705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Conclusion</a:t>
            </a:r>
          </a:p>
          <a:p>
            <a:r>
              <a:rPr lang="en-CH" dirty="0"/>
              <a:t>- The implementation of this method does not seem to be working</a:t>
            </a:r>
          </a:p>
          <a:p>
            <a:r>
              <a:rPr lang="en-CH" dirty="0"/>
              <a:t>- Might be due to</a:t>
            </a:r>
          </a:p>
          <a:p>
            <a:pPr lvl="1"/>
            <a:r>
              <a:rPr lang="en-CH" dirty="0"/>
              <a:t>Not suitable for this type of problem?</a:t>
            </a:r>
          </a:p>
          <a:p>
            <a:pPr lvl="1"/>
            <a:r>
              <a:rPr lang="en-CH" dirty="0"/>
              <a:t>Lack of understanding?</a:t>
            </a:r>
          </a:p>
          <a:p>
            <a:r>
              <a:rPr lang="en-CH" dirty="0"/>
              <a:t>- The reason why this method is appealing</a:t>
            </a:r>
          </a:p>
          <a:p>
            <a:pPr lvl="1"/>
            <a:r>
              <a:rPr lang="en-CH" dirty="0"/>
              <a:t>Low number of training samples required (Compared to other methods)</a:t>
            </a:r>
          </a:p>
          <a:p>
            <a:pPr lvl="1"/>
            <a:r>
              <a:rPr lang="en-CH" dirty="0"/>
              <a:t>Proven conditioning mechanism</a:t>
            </a:r>
          </a:p>
          <a:p>
            <a:r>
              <a:rPr lang="en-CH" dirty="0"/>
              <a:t>- Conclusion</a:t>
            </a:r>
          </a:p>
          <a:p>
            <a:pPr lvl="1"/>
            <a:r>
              <a:rPr lang="en-CH" dirty="0"/>
              <a:t>Method cannot be ruled out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9615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What are MAEs?</a:t>
            </a:r>
          </a:p>
          <a:p>
            <a:r>
              <a:rPr lang="en-CH" dirty="0"/>
              <a:t>What are Vision Transformers?</a:t>
            </a:r>
          </a:p>
          <a:p>
            <a:r>
              <a:rPr lang="en-CH" dirty="0"/>
              <a:t>How does the training of a ViTMAE look like?</a:t>
            </a:r>
          </a:p>
          <a:p>
            <a:pPr lvl="1"/>
            <a:r>
              <a:rPr lang="en-CH" dirty="0"/>
              <a:t>Unsupervise</a:t>
            </a:r>
          </a:p>
          <a:p>
            <a:pPr lvl="1"/>
            <a:r>
              <a:rPr lang="en-CH" dirty="0"/>
              <a:t>Pretraining / Fine Tuning</a:t>
            </a:r>
          </a:p>
          <a:p>
            <a:r>
              <a:rPr lang="en-CH" dirty="0"/>
              <a:t>Problems with this Method</a:t>
            </a:r>
          </a:p>
          <a:p>
            <a:pPr lvl="1"/>
            <a:r>
              <a:rPr lang="en-CH" dirty="0"/>
              <a:t>Requires a lot of data and compute resources</a:t>
            </a:r>
          </a:p>
          <a:p>
            <a:pPr lvl="2"/>
            <a:r>
              <a:rPr lang="en-CH" dirty="0"/>
              <a:t>Used by me:</a:t>
            </a:r>
          </a:p>
          <a:p>
            <a:pPr lvl="3"/>
            <a:r>
              <a:rPr lang="en-CH" dirty="0"/>
              <a:t>1x H100 GPU with 80GB of Memory (~120 GPU-Hours)</a:t>
            </a:r>
          </a:p>
          <a:p>
            <a:pPr lvl="2"/>
            <a:r>
              <a:rPr lang="en-CH" dirty="0"/>
              <a:t>Used in comparable methods: </a:t>
            </a:r>
          </a:p>
          <a:p>
            <a:pPr lvl="3"/>
            <a:r>
              <a:rPr lang="en-CH" dirty="0"/>
              <a:t>IBM &amp; Nasa on Prithvi-EO-2.0 300M (80 GPUs, ~21’000 GPU-Hours)</a:t>
            </a:r>
          </a:p>
          <a:p>
            <a:pPr lvl="3"/>
            <a:r>
              <a:rPr lang="en-CH" dirty="0"/>
              <a:t>IBM &amp; Nasa on Prithvi-EO-2.0 600M (240 GPUs, ~58’000 GPU-Hours)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516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AA63-D846-64E4-2F44-0B4D00D12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EB2F8-90A0-24F4-080F-C28EF01D3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A538C-7C2E-EBEC-8C62-A7AC8281F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64A61-3FD1-2B5A-D671-AD162B87E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643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6" descr="Ein Bild, das Gras, draußen, Wolke, Himmel enthält.&#10;&#10;Automatisch generierte Beschreibung">
            <a:extLst>
              <a:ext uri="{FF2B5EF4-FFF2-40B4-BE49-F238E27FC236}">
                <a16:creationId xmlns:a16="http://schemas.microsoft.com/office/drawing/2014/main" id="{CA687314-4444-49F5-4D02-18575B0D4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7" b="17337"/>
          <a:stretch>
            <a:fillRect/>
          </a:stretch>
        </p:blipFill>
        <p:spPr>
          <a:xfrm>
            <a:off x="731837" y="1098074"/>
            <a:ext cx="10728325" cy="525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40074"/>
            <a:ext cx="5904000" cy="2772000"/>
          </a:xfrm>
          <a:solidFill>
            <a:srgbClr val="007893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steht der Titel </a:t>
            </a:r>
            <a:br>
              <a:rPr lang="de-DE" dirty="0"/>
            </a:br>
            <a:r>
              <a:rPr lang="de-DE" dirty="0"/>
              <a:t>der Präsentation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8516" y="3967031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pic>
        <p:nvPicPr>
          <p:cNvPr id="7" name="Bildplatzhalter 39" descr="Ein Bild, das Screenshot, Grafiken, Grafikdesign, Schrift enthält.&#10;&#10;Automatisch generierte Beschreibung">
            <a:extLst>
              <a:ext uri="{FF2B5EF4-FFF2-40B4-BE49-F238E27FC236}">
                <a16:creationId xmlns:a16="http://schemas.microsoft.com/office/drawing/2014/main" id="{9485A407-26A8-E8D6-99EB-58FCEC4E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 b="2996"/>
          <a:stretch/>
        </p:blipFill>
        <p:spPr>
          <a:xfrm>
            <a:off x="10507865" y="188670"/>
            <a:ext cx="987023" cy="5639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8B9264-9CA4-A2F0-E310-C82E2EDBEDD7}"/>
              </a:ext>
            </a:extLst>
          </p:cNvPr>
          <p:cNvSpPr txBox="1"/>
          <p:nvPr userDrawn="1"/>
        </p:nvSpPr>
        <p:spPr>
          <a:xfrm>
            <a:off x="4292354" y="360538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 err="1"/>
              <a:t>Planning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Landscape and Urban Systems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4" descr="Ein Bild, das draußen, Natur, Schnee, Wasser enthält.&#10;&#10;Automatisch generierte Beschreibung">
            <a:extLst>
              <a:ext uri="{FF2B5EF4-FFF2-40B4-BE49-F238E27FC236}">
                <a16:creationId xmlns:a16="http://schemas.microsoft.com/office/drawing/2014/main" id="{3CC5FA1E-4EDD-A350-1BC3-DAB372D548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r="279"/>
          <a:stretch>
            <a:fillRect/>
          </a:stretch>
        </p:blipFill>
        <p:spPr>
          <a:xfrm>
            <a:off x="731838" y="1080318"/>
            <a:ext cx="10728325" cy="5256000"/>
          </a:xfrm>
          <a:prstGeom prst="rect">
            <a:avLst/>
          </a:prstGeom>
        </p:spPr>
      </p:pic>
      <p:pic>
        <p:nvPicPr>
          <p:cNvPr id="4" name="Picture 3" descr="A mountain range with snow&#10;&#10;Description automatically generated">
            <a:extLst>
              <a:ext uri="{FF2B5EF4-FFF2-40B4-BE49-F238E27FC236}">
                <a16:creationId xmlns:a16="http://schemas.microsoft.com/office/drawing/2014/main" id="{33950726-6B6E-B7D4-B64E-BFFC9CCA4D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t="29495" r="-129" b="-10580"/>
          <a:stretch/>
        </p:blipFill>
        <p:spPr>
          <a:xfrm>
            <a:off x="734938" y="1085316"/>
            <a:ext cx="10733517" cy="60376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4000" y="2574318"/>
            <a:ext cx="5688000" cy="2268000"/>
          </a:xfrm>
          <a:solidFill>
            <a:srgbClr val="007893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steht der Titel</a:t>
            </a:r>
            <a:br>
              <a:rPr lang="de-DE" dirty="0"/>
            </a:br>
            <a:r>
              <a:rPr lang="de-DE" dirty="0"/>
              <a:t>der Präsentation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5210" y="419578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Hier steht der Untertitel</a:t>
            </a:r>
            <a:endParaRPr lang="de-CH" dirty="0"/>
          </a:p>
        </p:txBody>
      </p:sp>
      <p:pic>
        <p:nvPicPr>
          <p:cNvPr id="12" name="Bildplatzhalter 39" descr="Ein Bild, das Screenshot, Grafiken, Grafikdesign, Schrift enthält.&#10;&#10;Automatisch generierte Beschreibung">
            <a:extLst>
              <a:ext uri="{FF2B5EF4-FFF2-40B4-BE49-F238E27FC236}">
                <a16:creationId xmlns:a16="http://schemas.microsoft.com/office/drawing/2014/main" id="{54095780-59FD-B838-4EC8-2902AAE48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 b="2996"/>
          <a:stretch/>
        </p:blipFill>
        <p:spPr>
          <a:xfrm>
            <a:off x="10507865" y="188670"/>
            <a:ext cx="987023" cy="5639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835BE2-75D2-9BAF-97FC-24513796297B}"/>
              </a:ext>
            </a:extLst>
          </p:cNvPr>
          <p:cNvSpPr txBox="1"/>
          <p:nvPr userDrawn="1"/>
        </p:nvSpPr>
        <p:spPr>
          <a:xfrm>
            <a:off x="4292354" y="360538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 err="1"/>
              <a:t>Planning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Landscape and Urban Systems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1940405"/>
            <a:ext cx="10188000" cy="3420000"/>
          </a:xfrm>
          <a:solidFill>
            <a:srgbClr val="00789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steht der Titel der Präsentation</a:t>
            </a:r>
            <a:br>
              <a:rPr lang="de-DE" dirty="0"/>
            </a:br>
            <a:r>
              <a:rPr lang="de-DE" dirty="0"/>
              <a:t>Dieser kann über zwei Zeilen laufen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pic>
        <p:nvPicPr>
          <p:cNvPr id="5" name="Bildplatzhalter 39" descr="Ein Bild, das Screenshot, Grafiken, Grafikdesign, Schrift enthält.&#10;&#10;Automatisch generierte Beschreibung">
            <a:extLst>
              <a:ext uri="{FF2B5EF4-FFF2-40B4-BE49-F238E27FC236}">
                <a16:creationId xmlns:a16="http://schemas.microsoft.com/office/drawing/2014/main" id="{E48AF80B-72F7-62D3-5910-0433D945B6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 b="2996"/>
          <a:stretch/>
        </p:blipFill>
        <p:spPr>
          <a:xfrm>
            <a:off x="10507865" y="188670"/>
            <a:ext cx="987023" cy="563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C499D-08B3-6DC2-6B92-E31F6A36094D}"/>
              </a:ext>
            </a:extLst>
          </p:cNvPr>
          <p:cNvSpPr txBox="1"/>
          <p:nvPr userDrawn="1"/>
        </p:nvSpPr>
        <p:spPr>
          <a:xfrm>
            <a:off x="4292354" y="360538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 err="1"/>
              <a:t>Planning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Landscape and Urban Systems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837" y="1016000"/>
            <a:ext cx="10728326" cy="5256000"/>
          </a:xfrm>
          <a:solidFill>
            <a:srgbClr val="007893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steht der Titel der Präsentation</a:t>
            </a:r>
            <a:br>
              <a:rPr lang="de-DE" dirty="0"/>
            </a:br>
            <a:r>
              <a:rPr lang="de-DE" dirty="0"/>
              <a:t>Dieser kann, wenn immer nötig, über zwei</a:t>
            </a:r>
            <a:br>
              <a:rPr lang="de-DE" dirty="0"/>
            </a:br>
            <a:r>
              <a:rPr lang="de-DE" dirty="0"/>
              <a:t>oder sogar drei Zeilen laufen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pic>
        <p:nvPicPr>
          <p:cNvPr id="9" name="Bildplatzhalter 39" descr="Ein Bild, das Screenshot, Grafiken, Grafikdesign, Schrift enthält.&#10;&#10;Automatisch generierte Beschreibung">
            <a:extLst>
              <a:ext uri="{FF2B5EF4-FFF2-40B4-BE49-F238E27FC236}">
                <a16:creationId xmlns:a16="http://schemas.microsoft.com/office/drawing/2014/main" id="{0E0E0A3F-32A7-2263-315F-AEB2D2B52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 b="2996"/>
          <a:stretch/>
        </p:blipFill>
        <p:spPr>
          <a:xfrm>
            <a:off x="10507865" y="188670"/>
            <a:ext cx="987023" cy="563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AE3D11-4BBB-52F9-C040-F8A3186BD92B}"/>
              </a:ext>
            </a:extLst>
          </p:cNvPr>
          <p:cNvSpPr txBox="1"/>
          <p:nvPr userDrawn="1"/>
        </p:nvSpPr>
        <p:spPr>
          <a:xfrm>
            <a:off x="4292354" y="360538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 err="1"/>
              <a:t>Planning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Landscape and Urban Systems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304DC9FB-2CDD-C110-A6F1-4B86F863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20300" y="6522444"/>
            <a:ext cx="1010693" cy="216000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CH" dirty="0"/>
              <a:t>14.01.25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C803C13-A122-9190-F3DF-8D24FF38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489649"/>
            <a:ext cx="5400000" cy="2160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246184F9-970D-30D0-6E9C-E22BF235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993" y="6522444"/>
            <a:ext cx="429169" cy="216000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11" name="Grafik 6">
            <a:extLst>
              <a:ext uri="{FF2B5EF4-FFF2-40B4-BE49-F238E27FC236}">
                <a16:creationId xmlns:a16="http://schemas.microsoft.com/office/drawing/2014/main" id="{C8351337-B628-07B2-7C21-27B3508A1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676EE07-4FC4-F97C-0509-68E8FF1D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489649"/>
            <a:ext cx="5400000" cy="2160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060792B1-4FFC-F4E8-F35E-81FDEADE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20300" y="6522444"/>
            <a:ext cx="1010693" cy="216000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332D50A-E6CC-4D88-8908-F2129032F4C7}" type="datetime1">
              <a:rPr lang="de-CH" smtClean="0"/>
              <a:pPr/>
              <a:t>17.01.25</a:t>
            </a:fld>
            <a:endParaRPr lang="de-CH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0262BB1D-07F6-C3A5-00CC-FF35DF3F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993" y="6522444"/>
            <a:ext cx="429169" cy="216000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C19F5AD7-3AC6-E705-5BCA-9FA3D152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489649"/>
            <a:ext cx="5400000" cy="2160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/>
              <a:t>Planning of Landscape and Urban Systems – PLUS</a:t>
            </a:r>
            <a:endParaRPr lang="en-US" dirty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5AE22D4E-B8C5-CAB7-88C1-561A66922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B332D9-3989-B5DA-DD34-491AF075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20300" y="6522444"/>
            <a:ext cx="1010693" cy="216000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332D50A-E6CC-4D88-8908-F2129032F4C7}" type="datetime1">
              <a:rPr lang="de-CH" smtClean="0"/>
              <a:pPr/>
              <a:t>17.01.25</a:t>
            </a:fld>
            <a:endParaRPr lang="de-CH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E6B760F0-9DD0-93FA-2FF7-809BECFE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993" y="6522444"/>
            <a:ext cx="429169" cy="216000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9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i.org/10.3390/land11050615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2499-2593-685C-BE81-85664F9E9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964" y="2574317"/>
            <a:ext cx="8359036" cy="2674087"/>
          </a:xfrm>
        </p:spPr>
        <p:txBody>
          <a:bodyPr/>
          <a:lstStyle/>
          <a:p>
            <a:r>
              <a:rPr lang="en-US" sz="3600" noProof="0" dirty="0"/>
              <a:t>Visualization of Landscape Changes using Synthesized Aerial Imagery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42840-AD6F-F700-4059-E56488471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1271" y="4195786"/>
            <a:ext cx="6943939" cy="468000"/>
          </a:xfrm>
        </p:spPr>
        <p:txBody>
          <a:bodyPr/>
          <a:lstStyle/>
          <a:p>
            <a:r>
              <a:rPr lang="de-DE" b="1" dirty="0"/>
              <a:t>Felix </a:t>
            </a:r>
            <a:r>
              <a:rPr lang="de-DE" b="1" dirty="0" err="1"/>
              <a:t>Saaro</a:t>
            </a:r>
            <a:endParaRPr lang="de-DE" b="1" dirty="0"/>
          </a:p>
          <a:p>
            <a:r>
              <a:rPr lang="de-DE" dirty="0"/>
              <a:t>Semester Project</a:t>
            </a:r>
          </a:p>
          <a:p>
            <a:r>
              <a:rPr lang="de-DE" dirty="0"/>
              <a:t>14. </a:t>
            </a:r>
            <a:r>
              <a:rPr lang="de-DE" dirty="0" err="1"/>
              <a:t>January</a:t>
            </a:r>
            <a:r>
              <a:rPr lang="de-DE" dirty="0"/>
              <a:t> 2025, Zürich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7056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7F121-56B5-A922-CC5D-15FE849FF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8BBB-3C89-FFF6-4191-F2F67E7F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Alternative Method</a:t>
            </a:r>
            <a:br>
              <a:rPr lang="en-CH" dirty="0"/>
            </a:br>
            <a:r>
              <a:rPr lang="en-CH" b="1" dirty="0"/>
              <a:t>Masked Auto Encoder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60A7-310C-04AC-7782-15C19A7B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  <a:p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FB40B-8770-1378-89A2-55D1CAB9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50B28-302E-0B3D-E2A5-8E393147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24A43A-CF49-AB5C-C539-83D1887DD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Trained on small Sample (N=10)</a:t>
            </a:r>
          </a:p>
          <a:p>
            <a:r>
              <a:rPr lang="en-CH" dirty="0"/>
              <a:t>10000 Epochs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577A64B4-9C06-A4B3-6E0C-7BB8FFA44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848" y="2649197"/>
            <a:ext cx="9302305" cy="372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6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4DF0-3E01-B11C-3E56-0E618900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0" descr="A close-up of a grid of squares&#10;&#10;Description automatically generated">
            <a:extLst>
              <a:ext uri="{FF2B5EF4-FFF2-40B4-BE49-F238E27FC236}">
                <a16:creationId xmlns:a16="http://schemas.microsoft.com/office/drawing/2014/main" id="{D895185A-EF3E-9420-57FA-47C57CD89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7" b="54227"/>
          <a:stretch/>
        </p:blipFill>
        <p:spPr>
          <a:xfrm>
            <a:off x="6585411" y="-29817"/>
            <a:ext cx="5488401" cy="6478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86D4A-19AA-CB20-5F3A-623C6C7C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CH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27B5E-F35B-ECA7-1153-6957F99D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  <a:p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4F0DE-C354-60E7-82BA-EFF146AD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2958-3B1A-2626-6594-2E3AC86D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01F7448-3E32-4E9B-26FA-7F87708A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Trained on 30’000 Samples</a:t>
            </a:r>
          </a:p>
          <a:p>
            <a:r>
              <a:rPr lang="en-CH" dirty="0"/>
              <a:t>1000 Epochs</a:t>
            </a:r>
          </a:p>
          <a:p>
            <a:r>
              <a:rPr lang="en-CH" dirty="0"/>
              <a:t>~120 GPU Hours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3036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9CA5-7014-A610-942D-41E0893F7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84DD-B510-255A-2D74-32B77C46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CH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90B2E-F9E0-9417-1067-C476CA5E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smtClean="0"/>
              <a:pPr/>
              <a:t>17.01.25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EF394-0C71-E1BC-6B4D-2C1E5B50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A84E8-9CFF-ACE6-3920-0AD516BA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5FB613B-405B-F151-8329-2CEF5D9C9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Per Tile (1 </a:t>
            </a:r>
            <a:r>
              <a:rPr lang="en-GB" b="0" i="0" dirty="0">
                <a:effectLst/>
                <a:latin typeface="Arial" panose="020B0604020202020204" pitchFamily="34" charset="0"/>
              </a:rPr>
              <a:t>km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2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Low resolution output</a:t>
            </a:r>
          </a:p>
          <a:p>
            <a:pPr lvl="1"/>
            <a:r>
              <a:rPr lang="en-CH" dirty="0"/>
              <a:t>Indicating Decoder is not trained enough</a:t>
            </a:r>
          </a:p>
          <a:p>
            <a:pPr lvl="1"/>
            <a:r>
              <a:rPr lang="en-CH" dirty="0"/>
              <a:t>Preserves Surrounding color and shadows</a:t>
            </a:r>
          </a:p>
          <a:p>
            <a:pPr lvl="1"/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DC271-1E1C-14CF-753B-BEC371E71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62" y="452224"/>
            <a:ext cx="5791668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4B1D5-7638-BB94-C9FE-49B4B556D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762" y="2423745"/>
            <a:ext cx="5733639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4592D-F7AE-E65C-0846-F14B5E005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762" y="4395266"/>
            <a:ext cx="57268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2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80DCA-2861-A948-CE75-4F35CE4F7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CE0-F49C-EF4F-66C6-0315F1DF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CH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92096-5888-99B3-3CB8-21ACE252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smtClean="0"/>
              <a:pPr/>
              <a:t>17.01.25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26FCD-DE48-6FA0-F2BD-679FE93F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5A736-7445-7E1B-2537-135CDBFD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0AB971-8581-0498-70D8-9CFB3AC6E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Area (25 </a:t>
            </a:r>
            <a:r>
              <a:rPr lang="en-GB" b="0" i="0" dirty="0">
                <a:effectLst/>
                <a:latin typeface="Arial" panose="020B0604020202020204" pitchFamily="34" charset="0"/>
              </a:rPr>
              <a:t>km</a:t>
            </a:r>
            <a:r>
              <a:rPr lang="en-GB" b="0" i="0" baseline="30000" dirty="0">
                <a:effectLst/>
                <a:latin typeface="Arial" panose="020B0604020202020204" pitchFamily="34" charset="0"/>
              </a:rPr>
              <a:t>2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Low resolution matters less </a:t>
            </a:r>
          </a:p>
          <a:p>
            <a:pPr lvl="1"/>
            <a:r>
              <a:rPr lang="en-CH" dirty="0"/>
              <a:t>Straight lines from the patches visible</a:t>
            </a:r>
          </a:p>
          <a:p>
            <a:pPr lvl="1"/>
            <a:r>
              <a:rPr lang="en-CH" dirty="0"/>
              <a:t>Clear distinction between the land uses</a:t>
            </a:r>
          </a:p>
          <a:p>
            <a:pPr lvl="1"/>
            <a:endParaRPr lang="en-CH" dirty="0"/>
          </a:p>
        </p:txBody>
      </p:sp>
      <p:pic>
        <p:nvPicPr>
          <p:cNvPr id="10" name="Picture 9" descr="A close-up of a mountain&#10;&#10;Description automatically generated">
            <a:extLst>
              <a:ext uri="{FF2B5EF4-FFF2-40B4-BE49-F238E27FC236}">
                <a16:creationId xmlns:a16="http://schemas.microsoft.com/office/drawing/2014/main" id="{6F8AD601-595E-87B1-2B69-25D7987E5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26" y="538384"/>
            <a:ext cx="5721409" cy="5721409"/>
          </a:xfrm>
          <a:prstGeom prst="rect">
            <a:avLst/>
          </a:prstGeom>
        </p:spPr>
      </p:pic>
      <p:pic>
        <p:nvPicPr>
          <p:cNvPr id="7" name="Picture 6" descr="A satellite view of a mountain range&#10;&#10;Description automatically generated">
            <a:extLst>
              <a:ext uri="{FF2B5EF4-FFF2-40B4-BE49-F238E27FC236}">
                <a16:creationId xmlns:a16="http://schemas.microsoft.com/office/drawing/2014/main" id="{5C0F17D6-077E-71E4-A769-FFCA205C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26" y="555477"/>
            <a:ext cx="5707879" cy="57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A7B0-A120-FBB8-13AF-30043939C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CB32B4F-44BA-1C61-8DE0-7074580B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57" y="917665"/>
            <a:ext cx="6458400" cy="2966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CD8FA-92D7-F71F-DF8E-AD82779E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CH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DD1E7-57FE-1853-F501-392B0676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smtClean="0"/>
              <a:pPr/>
              <a:t>17.01.25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7AB27-45F3-E22E-3ED0-C5175DE0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3FEE5-0EBD-9070-3816-77603807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7284FC1-EE3F-6D19-F1BE-1487C59D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275999" cy="4680000"/>
          </a:xfrm>
        </p:spPr>
        <p:txBody>
          <a:bodyPr/>
          <a:lstStyle/>
          <a:p>
            <a:r>
              <a:rPr lang="en-US" dirty="0"/>
              <a:t>Manipulating Land Use / Land Cover</a:t>
            </a:r>
          </a:p>
          <a:p>
            <a:pPr lvl="1"/>
            <a:r>
              <a:rPr lang="en-US" dirty="0"/>
              <a:t>Simple tool to draw classes and auto generate the images</a:t>
            </a:r>
          </a:p>
          <a:p>
            <a:pPr lvl="1"/>
            <a:r>
              <a:rPr lang="en-US" dirty="0"/>
              <a:t>Works for classes that are represented well in the training set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A9C0A-57A5-2FA1-4A93-58714F1E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18" y="1147413"/>
            <a:ext cx="6457772" cy="1973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3C313-56CE-9217-7489-8E313D705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17" y="3205183"/>
            <a:ext cx="6457772" cy="19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2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BDFB-1AF0-B04D-6ED3-C47765ACA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E952-7520-5852-BDCE-1AD0346C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  <a:endParaRPr lang="en-CH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5A9E0-22F1-FCF4-800F-EB02BFD45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smtClean="0"/>
              <a:pPr/>
              <a:t>17.01.25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19959-BAE0-E05E-C008-CECE1F47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02134-3608-2A3A-2298-89DD4DB7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DDA301D-664F-0F12-40CB-2AE90930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3310324" cy="4680000"/>
          </a:xfrm>
        </p:spPr>
        <p:txBody>
          <a:bodyPr/>
          <a:lstStyle/>
          <a:p>
            <a:r>
              <a:rPr lang="en-US" dirty="0"/>
              <a:t>Postprocess</a:t>
            </a:r>
          </a:p>
          <a:p>
            <a:pPr lvl="1"/>
            <a:r>
              <a:rPr lang="en-US" dirty="0"/>
              <a:t>Apply Smoothing</a:t>
            </a:r>
          </a:p>
          <a:p>
            <a:pPr lvl="1"/>
            <a:r>
              <a:rPr lang="en-US" dirty="0"/>
              <a:t>Apply Elevation Map</a:t>
            </a:r>
          </a:p>
          <a:p>
            <a:pPr lvl="1"/>
            <a:r>
              <a:rPr lang="en-US" dirty="0"/>
              <a:t>Add Sun based on Location and Date</a:t>
            </a:r>
          </a:p>
          <a:p>
            <a:pPr lvl="1"/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BBA52-EB67-B6CF-5B5D-E1DD0959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970" y="192450"/>
            <a:ext cx="7772400" cy="4302470"/>
          </a:xfrm>
          <a:prstGeom prst="rect">
            <a:avLst/>
          </a:prstGeom>
        </p:spPr>
      </p:pic>
      <p:pic>
        <p:nvPicPr>
          <p:cNvPr id="9" name="Content Placeholder 11" descr="A close-up of a sign&#10;&#10;Description automatically generated">
            <a:extLst>
              <a:ext uri="{FF2B5EF4-FFF2-40B4-BE49-F238E27FC236}">
                <a16:creationId xmlns:a16="http://schemas.microsoft.com/office/drawing/2014/main" id="{97A6C0A1-2536-8DAC-EE35-E82B9068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7" y="3754011"/>
            <a:ext cx="5790056" cy="240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9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404E-D864-5F28-C2D4-4AA97378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073B-2408-B6CF-9699-99183312C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5173307" cy="4680000"/>
          </a:xfrm>
        </p:spPr>
        <p:txBody>
          <a:bodyPr/>
          <a:lstStyle/>
          <a:p>
            <a:r>
              <a:rPr lang="en-CH" dirty="0"/>
              <a:t>Results resemble the original images but have low resolution</a:t>
            </a:r>
          </a:p>
          <a:p>
            <a:r>
              <a:rPr lang="en-CH" dirty="0"/>
              <a:t>Conditioning on land use / land cover works</a:t>
            </a:r>
          </a:p>
          <a:p>
            <a:r>
              <a:rPr lang="en-CH" dirty="0"/>
              <a:t>To be usable it requires more training data and resources</a:t>
            </a:r>
          </a:p>
          <a:p>
            <a:r>
              <a:rPr lang="en-CH" b="1" dirty="0"/>
              <a:t>Method is easily scalable!</a:t>
            </a:r>
          </a:p>
          <a:p>
            <a:r>
              <a:rPr lang="en-CH" dirty="0"/>
              <a:t>N</a:t>
            </a:r>
            <a:r>
              <a:rPr lang="en-GB" dirty="0"/>
              <a:t>e</a:t>
            </a:r>
            <a:r>
              <a:rPr lang="en-CH" dirty="0"/>
              <a:t>xt steps</a:t>
            </a:r>
          </a:p>
          <a:p>
            <a:pPr lvl="1"/>
            <a:r>
              <a:rPr lang="en-CH" dirty="0"/>
              <a:t>Use higher Resolution I</a:t>
            </a:r>
            <a:r>
              <a:rPr lang="en-GB" dirty="0"/>
              <a:t>m</a:t>
            </a:r>
            <a:r>
              <a:rPr lang="en-CH" dirty="0"/>
              <a:t>ages (0.5m Res)</a:t>
            </a:r>
          </a:p>
          <a:p>
            <a:pPr lvl="1"/>
            <a:r>
              <a:rPr lang="en-CH" dirty="0"/>
              <a:t>Cut I</a:t>
            </a:r>
            <a:r>
              <a:rPr lang="en-GB" dirty="0"/>
              <a:t>m</a:t>
            </a:r>
            <a:r>
              <a:rPr lang="en-CH" dirty="0"/>
              <a:t>ages into smaller tiles (256x256)</a:t>
            </a:r>
          </a:p>
          <a:p>
            <a:pPr lvl="2"/>
            <a:r>
              <a:rPr lang="en-CH" dirty="0"/>
              <a:t>64 Mio Tiles for Training (1600x Size)</a:t>
            </a:r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29D1D-19E2-FA8E-34E4-06424AF6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smtClean="0"/>
              <a:pPr/>
              <a:t>17.01.25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74516-9F13-63B5-3784-C4A81CA4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DCACC-AD66-2481-AFF0-43D5DCBA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8" name="Picture 7" descr="A satellite view of a mountain range&#10;&#10;Description automatically generated">
            <a:extLst>
              <a:ext uri="{FF2B5EF4-FFF2-40B4-BE49-F238E27FC236}">
                <a16:creationId xmlns:a16="http://schemas.microsoft.com/office/drawing/2014/main" id="{ECC5DD02-0F81-B818-ED2F-1626AA008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26" y="555477"/>
            <a:ext cx="5707879" cy="5707879"/>
          </a:xfrm>
          <a:prstGeom prst="rect">
            <a:avLst/>
          </a:prstGeom>
        </p:spPr>
      </p:pic>
      <p:pic>
        <p:nvPicPr>
          <p:cNvPr id="10" name="Picture 9" descr="A close-up of a mountain&#10;&#10;Description automatically generated">
            <a:extLst>
              <a:ext uri="{FF2B5EF4-FFF2-40B4-BE49-F238E27FC236}">
                <a16:creationId xmlns:a16="http://schemas.microsoft.com/office/drawing/2014/main" id="{70992466-52C3-2E69-FE68-6713AF45C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2"/>
          <a:stretch/>
        </p:blipFill>
        <p:spPr>
          <a:xfrm>
            <a:off x="8955993" y="555475"/>
            <a:ext cx="2808965" cy="5706000"/>
          </a:xfrm>
          <a:prstGeom prst="rect">
            <a:avLst/>
          </a:prstGeom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771F8-3686-941F-F6DE-FA7076846804}"/>
              </a:ext>
            </a:extLst>
          </p:cNvPr>
          <p:cNvCxnSpPr/>
          <p:nvPr/>
        </p:nvCxnSpPr>
        <p:spPr>
          <a:xfrm>
            <a:off x="8955993" y="538385"/>
            <a:ext cx="0" cy="57256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67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623E6-9841-F4C7-4EE0-89290D75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3CB9EB-0855-90DD-AFDD-9DB90BC9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2" y="2834875"/>
            <a:ext cx="10728325" cy="900000"/>
          </a:xfrm>
        </p:spPr>
        <p:txBody>
          <a:bodyPr/>
          <a:lstStyle/>
          <a:p>
            <a:pPr algn="ctr"/>
            <a:r>
              <a:rPr lang="en-CH" sz="4000" dirty="0"/>
              <a:t>Questions &amp; Discussion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DB323-6B98-2B09-C267-ABB55A4C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CH" dirty="0"/>
              <a:t>14.01.25</a:t>
            </a:r>
          </a:p>
          <a:p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178E5A-654A-3171-16BC-B6E863E2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7BE0F-C5A6-A6E4-9138-6E462BC6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759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28E7-1DA0-0E10-36D6-CA40785B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12E4-38C4-60E1-9A81-375663123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5104941" cy="4680000"/>
          </a:xfrm>
        </p:spPr>
        <p:txBody>
          <a:bodyPr/>
          <a:lstStyle/>
          <a:p>
            <a:r>
              <a:rPr lang="en-CH" b="1" dirty="0"/>
              <a:t>Idea</a:t>
            </a:r>
          </a:p>
          <a:p>
            <a:pPr marL="266700" lvl="1" indent="0">
              <a:buNone/>
            </a:pPr>
            <a:r>
              <a:rPr lang="en-CH" dirty="0"/>
              <a:t>Train a generative model to syntehsizes aerial imagery based on land use and land cover maps</a:t>
            </a:r>
          </a:p>
          <a:p>
            <a:pPr marL="266700" lvl="1" indent="0">
              <a:buNone/>
            </a:pPr>
            <a:endParaRPr lang="en-CH" dirty="0"/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CC3BB-E0AB-8719-7A0D-EA2FA58B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3A767-C205-5659-E085-3936E0FC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83484-03B0-1C0F-7FFD-DBCE6660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2</a:t>
            </a:fld>
            <a:endParaRPr lang="de-CH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4E1634AC-1469-CF10-0656-417348AF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575" y="65161"/>
            <a:ext cx="4392538" cy="2196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22109-37FC-4441-261E-FB7BE442E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994" y="2375719"/>
            <a:ext cx="6657886" cy="3145929"/>
          </a:xfrm>
          <a:prstGeom prst="rect">
            <a:avLst/>
          </a:prstGeom>
        </p:spPr>
      </p:pic>
      <p:pic>
        <p:nvPicPr>
          <p:cNvPr id="8" name="Content Placeholder 11" descr="A close-up of a sign&#10;&#10;Description automatically generated">
            <a:extLst>
              <a:ext uri="{FF2B5EF4-FFF2-40B4-BE49-F238E27FC236}">
                <a16:creationId xmlns:a16="http://schemas.microsoft.com/office/drawing/2014/main" id="{BDCEC32D-D2B3-0045-2418-6FE124E2E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0" y="3924927"/>
            <a:ext cx="5790056" cy="24075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11433E-23FA-F086-C13E-9F7070A7FEED}"/>
              </a:ext>
            </a:extLst>
          </p:cNvPr>
          <p:cNvGrpSpPr/>
          <p:nvPr/>
        </p:nvGrpSpPr>
        <p:grpSpPr>
          <a:xfrm>
            <a:off x="2233694" y="2398088"/>
            <a:ext cx="4038919" cy="2413193"/>
            <a:chOff x="5255208" y="111968"/>
            <a:chExt cx="6508166" cy="3888531"/>
          </a:xfrm>
        </p:grpSpPr>
        <p:pic>
          <p:nvPicPr>
            <p:cNvPr id="11" name="Picture 2" descr="U-Net: Convolutional Networks for Biomedical Image Segmentation">
              <a:extLst>
                <a:ext uri="{FF2B5EF4-FFF2-40B4-BE49-F238E27FC236}">
                  <a16:creationId xmlns:a16="http://schemas.microsoft.com/office/drawing/2014/main" id="{A1564EB0-1199-5A18-C079-7FFA11B7E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4299" y="469962"/>
              <a:ext cx="5299075" cy="3530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3BCD87-D3B0-DA09-A05D-2CC7213B8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41617" y="1548882"/>
              <a:ext cx="518885" cy="51888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6B44E6-CD0E-2CF6-DA49-BEB7D4024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55208" y="111968"/>
              <a:ext cx="1190690" cy="119069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9B8B2D-BC17-7F5C-BC49-78F1BDD9B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7488" y="2423741"/>
              <a:ext cx="428061" cy="4280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1CB08-66E3-206E-7B08-F888FEEA1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6873" y="3086910"/>
              <a:ext cx="290318" cy="29031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C2208D-E9DC-E614-FDF9-D045F994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3089" y="3501958"/>
              <a:ext cx="241944" cy="2419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652AE1-15E2-12E7-8CB8-9B94B42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6617" y="3741906"/>
              <a:ext cx="172725" cy="172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74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81451-A558-6AE6-348F-BD80B89B5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656253-1866-E3B6-0679-F20D0641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207" y="3222558"/>
            <a:ext cx="3106337" cy="2890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96A324-E672-6C5A-BCB1-EBDBBB45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67DA-0F4D-F6D0-E006-1FA109D7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b="1" dirty="0"/>
              <a:t>SWISSIMAGE</a:t>
            </a:r>
          </a:p>
          <a:p>
            <a:pPr lvl="1"/>
            <a:r>
              <a:rPr lang="en-CH" dirty="0"/>
              <a:t>2 m Resolution</a:t>
            </a:r>
            <a:endParaRPr lang="en-US" dirty="0"/>
          </a:p>
          <a:p>
            <a:pPr lvl="1"/>
            <a:r>
              <a:rPr lang="en-US" dirty="0"/>
              <a:t>Since 1946</a:t>
            </a:r>
            <a:endParaRPr lang="en-CH" dirty="0"/>
          </a:p>
          <a:p>
            <a:r>
              <a:rPr lang="en-US" b="1" dirty="0"/>
              <a:t>Swiss Land Use Statistics (NOAS04)</a:t>
            </a:r>
          </a:p>
          <a:p>
            <a:pPr lvl="1"/>
            <a:r>
              <a:rPr lang="en-US" dirty="0"/>
              <a:t>25 m Resolution (Downscaled by Giuliani et. Al.)</a:t>
            </a:r>
          </a:p>
          <a:p>
            <a:pPr lvl="1"/>
            <a:r>
              <a:rPr lang="en-US" dirty="0"/>
              <a:t>Since 1972</a:t>
            </a:r>
          </a:p>
          <a:p>
            <a:pPr lvl="1"/>
            <a:r>
              <a:rPr lang="en-US" dirty="0"/>
              <a:t>17 Basic Categories</a:t>
            </a:r>
          </a:p>
          <a:p>
            <a:pPr lvl="1"/>
            <a:r>
              <a:rPr lang="en-US" dirty="0"/>
              <a:t>Combines Land use and Land Cover</a:t>
            </a:r>
          </a:p>
          <a:p>
            <a:pPr lvl="1"/>
            <a:r>
              <a:rPr lang="en-US" dirty="0"/>
              <a:t>Hand annotated, supported by ADELE Model</a:t>
            </a:r>
          </a:p>
          <a:p>
            <a:r>
              <a:rPr lang="en-US" b="1" dirty="0"/>
              <a:t>SWISSALTI3D</a:t>
            </a:r>
          </a:p>
          <a:p>
            <a:pPr lvl="1"/>
            <a:r>
              <a:rPr lang="en-US" dirty="0"/>
              <a:t>Elevation model without vegetation</a:t>
            </a:r>
          </a:p>
          <a:p>
            <a:pPr lvl="1"/>
            <a:r>
              <a:rPr lang="en-US" dirty="0"/>
              <a:t>0.5 m Resolution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36015-38A2-4DE2-FD66-9BF84D91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  <a:p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F5E43-46AF-495B-BA56-B38B9D7F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544D2-46B3-3D3B-0E51-EF3A1864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F0CD48BC-ADF7-EFC8-FAE0-19DC95237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776963"/>
            <a:ext cx="5400000" cy="27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AEC92-04B9-655E-E7BE-E14D3BE27F4F}"/>
              </a:ext>
            </a:extLst>
          </p:cNvPr>
          <p:cNvSpPr txBox="1"/>
          <p:nvPr/>
        </p:nvSpPr>
        <p:spPr>
          <a:xfrm>
            <a:off x="650310" y="593896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effectLst/>
              </a:rPr>
              <a:t>G. Giuliani, D. </a:t>
            </a:r>
            <a:r>
              <a:rPr lang="en-GB" sz="1200" dirty="0" err="1">
                <a:effectLst/>
              </a:rPr>
              <a:t>Rodila</a:t>
            </a:r>
            <a:r>
              <a:rPr lang="en-GB" sz="1200" dirty="0">
                <a:effectLst/>
              </a:rPr>
              <a:t>, N. </a:t>
            </a:r>
            <a:r>
              <a:rPr lang="en-GB" sz="1200" dirty="0" err="1">
                <a:effectLst/>
              </a:rPr>
              <a:t>Külling</a:t>
            </a:r>
            <a:r>
              <a:rPr lang="en-GB" sz="1200" dirty="0">
                <a:effectLst/>
              </a:rPr>
              <a:t>, R. </a:t>
            </a:r>
            <a:r>
              <a:rPr lang="en-GB" sz="1200" dirty="0" err="1">
                <a:effectLst/>
              </a:rPr>
              <a:t>Maggini</a:t>
            </a:r>
            <a:r>
              <a:rPr lang="en-GB" sz="1200" dirty="0">
                <a:effectLst/>
              </a:rPr>
              <a:t>, and A. Lehmann, “Downscaling Switzerland Land Use/Land Cover Data Using Nearest </a:t>
            </a:r>
            <a:r>
              <a:rPr lang="en-GB" sz="1200" dirty="0" err="1">
                <a:effectLst/>
              </a:rPr>
              <a:t>Neighbors</a:t>
            </a:r>
            <a:r>
              <a:rPr lang="en-GB" sz="1200" dirty="0">
                <a:effectLst/>
              </a:rPr>
              <a:t> and an Expert System,” </a:t>
            </a:r>
            <a:r>
              <a:rPr lang="en-GB" sz="1200" i="1" dirty="0">
                <a:effectLst/>
              </a:rPr>
              <a:t>Land</a:t>
            </a:r>
            <a:r>
              <a:rPr lang="en-GB" sz="1200" dirty="0">
                <a:effectLst/>
              </a:rPr>
              <a:t>, vol. 11, no. 5, Art. no. 5, May 2022, </a:t>
            </a:r>
            <a:r>
              <a:rPr lang="en-GB" sz="1200" dirty="0" err="1">
                <a:effectLst/>
              </a:rPr>
              <a:t>doi</a:t>
            </a:r>
            <a:r>
              <a:rPr lang="en-GB" sz="1200" dirty="0">
                <a:effectLst/>
              </a:rPr>
              <a:t>: </a:t>
            </a:r>
            <a:r>
              <a:rPr lang="en-GB" sz="1200" dirty="0">
                <a:effectLst/>
                <a:hlinkClick r:id="rId5"/>
              </a:rPr>
              <a:t>10.3390/land11050615</a:t>
            </a:r>
            <a:r>
              <a:rPr lang="en-GB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364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155B6-A332-3B17-C5F8-97941F9A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0761-C29D-F147-CF68-D07575D6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Base Method</a:t>
            </a:r>
            <a:br>
              <a:rPr lang="en-CH" dirty="0"/>
            </a:br>
            <a:r>
              <a:rPr lang="en-CH" b="1" dirty="0"/>
              <a:t>Generative Adversarial Networks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B8E1-6A71-DBB8-541B-D97529138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215944" cy="4680000"/>
          </a:xfrm>
        </p:spPr>
        <p:txBody>
          <a:bodyPr/>
          <a:lstStyle/>
          <a:p>
            <a:r>
              <a:rPr lang="en-GB" dirty="0"/>
              <a:t>Image-to-Image Translation using a GAN</a:t>
            </a:r>
          </a:p>
          <a:p>
            <a:pPr lvl="1"/>
            <a:r>
              <a:rPr lang="en-GB" dirty="0"/>
              <a:t>P</a:t>
            </a:r>
            <a:r>
              <a:rPr lang="en-CH" dirty="0"/>
              <a:t>ix2pix model</a:t>
            </a:r>
          </a:p>
          <a:p>
            <a:r>
              <a:rPr lang="en-CH" dirty="0"/>
              <a:t>Trains a Generator and a Discriminator</a:t>
            </a:r>
          </a:p>
          <a:p>
            <a:r>
              <a:rPr lang="en-CH" dirty="0"/>
              <a:t>Discriminator judges if the generated sample is passable</a:t>
            </a:r>
          </a:p>
          <a:p>
            <a:r>
              <a:rPr lang="en-CH" dirty="0"/>
              <a:t>Generateor is an Encoder-Decoder Neural Network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15473-F8E9-661E-9816-63BA99BB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EC4AD-2B63-A537-8C23-9E8F4CDE5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0548A-DF78-F16B-D2B0-4F28FBD0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8" name="Grafik 12" descr="A close-up of a mountain&#10;&#10;Description automatically generated">
            <a:extLst>
              <a:ext uri="{FF2B5EF4-FFF2-40B4-BE49-F238E27FC236}">
                <a16:creationId xmlns:a16="http://schemas.microsoft.com/office/drawing/2014/main" id="{A9BF3869-01BA-EAE7-BB42-CD45F6240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24" y="3917621"/>
            <a:ext cx="7215664" cy="23441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9A21D87-1519-9FC2-79FA-326DAFF3A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10" y="638828"/>
            <a:ext cx="4934733" cy="317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4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3B8E-BA26-BEA0-6D62-3168C9382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48F6-DDA8-10D5-2087-F9AA198FC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Base Method</a:t>
            </a:r>
            <a:br>
              <a:rPr lang="en-CH" dirty="0"/>
            </a:br>
            <a:r>
              <a:rPr lang="en-CH" b="1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34278-BEA1-5D03-EE42-6E0E6DC5F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215944" cy="4680000"/>
          </a:xfrm>
        </p:spPr>
        <p:txBody>
          <a:bodyPr/>
          <a:lstStyle/>
          <a:p>
            <a:r>
              <a:rPr lang="en-US" dirty="0"/>
              <a:t>Tiles can only be generated independently</a:t>
            </a:r>
          </a:p>
          <a:p>
            <a:r>
              <a:rPr lang="en-US" dirty="0"/>
              <a:t>Without further processing or another generative model, the intersection between tiles are visible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97D39-A08B-0D0B-DEB8-95FD868A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  <a:p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9E368-9C3B-296F-78F0-5094298B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08F2-0E86-CC6C-727D-BF18299A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9" name="Picture 8" descr="A close up of a white object&#10;&#10;Description automatically generated">
            <a:extLst>
              <a:ext uri="{FF2B5EF4-FFF2-40B4-BE49-F238E27FC236}">
                <a16:creationId xmlns:a16="http://schemas.microsoft.com/office/drawing/2014/main" id="{E7B0DEA4-7CE0-862F-EC73-F149FB74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94" y="3043299"/>
            <a:ext cx="10721560" cy="27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5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62E46-A286-BCBD-752E-FDA95CB8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D56F-DF4D-F1DD-6F30-B0CE4332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Proposed Method</a:t>
            </a:r>
            <a:br>
              <a:rPr lang="en-CH" dirty="0"/>
            </a:br>
            <a:r>
              <a:rPr lang="en-CH" b="1" dirty="0"/>
              <a:t>Conditional UNET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35ABB-4C69-74F8-19AB-461C58BB5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5021263" cy="4680000"/>
          </a:xfrm>
        </p:spPr>
        <p:txBody>
          <a:bodyPr/>
          <a:lstStyle/>
          <a:p>
            <a:r>
              <a:rPr lang="en-CH" dirty="0"/>
              <a:t>Start with a diffusion based method utilizing a U-Net architecture</a:t>
            </a:r>
          </a:p>
          <a:p>
            <a:r>
              <a:rPr lang="en-CH" dirty="0"/>
              <a:t>Extend to a Conditional U-NET to incorporate segmentation</a:t>
            </a:r>
          </a:p>
          <a:p>
            <a:r>
              <a:rPr lang="en-CH" dirty="0"/>
              <a:t>Two step mehod</a:t>
            </a:r>
          </a:p>
          <a:p>
            <a:pPr lvl="1"/>
            <a:r>
              <a:rPr lang="en-CH" dirty="0"/>
              <a:t>Generate low resolution tiles over a larger area (e.g. 4 tiles)</a:t>
            </a:r>
          </a:p>
          <a:p>
            <a:pPr lvl="1"/>
            <a:r>
              <a:rPr lang="en-CH" dirty="0"/>
              <a:t>Generate high resolution tiles using the low resolution tile</a:t>
            </a:r>
          </a:p>
          <a:p>
            <a:r>
              <a:rPr lang="en-CH" dirty="0"/>
              <a:t>Utilzing a DDPM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7145B-1E0D-1450-9108-78D05547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  <a:p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E6F5D-8879-25C3-B4D4-D3DCC83E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F5146-C665-F30A-6BB8-FC17A3AE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5122" name="Picture 2" descr="U-Net: Convolutional Networks for Biomedical Image Segmentation">
            <a:extLst>
              <a:ext uri="{FF2B5EF4-FFF2-40B4-BE49-F238E27FC236}">
                <a16:creationId xmlns:a16="http://schemas.microsoft.com/office/drawing/2014/main" id="{572FDBC9-BCB7-6A93-6066-C9DCAFF9D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99" y="469962"/>
            <a:ext cx="5299075" cy="353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ffusion Models - DDangchani's DataLog">
            <a:extLst>
              <a:ext uri="{FF2B5EF4-FFF2-40B4-BE49-F238E27FC236}">
                <a16:creationId xmlns:a16="http://schemas.microsoft.com/office/drawing/2014/main" id="{C245B95C-B4F8-4EF4-4B43-4BBE859B4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t="23325" r="1193" b="18830"/>
          <a:stretch/>
        </p:blipFill>
        <p:spPr bwMode="auto">
          <a:xfrm>
            <a:off x="538386" y="4683095"/>
            <a:ext cx="10451506" cy="15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4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4FF9-7FCE-7F7C-DFC1-82357740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8F9F-7753-26BD-2000-F3B550BC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Best results </a:t>
            </a:r>
          </a:p>
          <a:p>
            <a:pPr lvl="1"/>
            <a:r>
              <a:rPr lang="en-CH" dirty="0"/>
              <a:t>&gt; 80 Experiments </a:t>
            </a:r>
          </a:p>
          <a:p>
            <a:pPr lvl="1"/>
            <a:r>
              <a:rPr lang="en-CH" dirty="0"/>
              <a:t>&gt; 100 GPU Hours</a:t>
            </a:r>
          </a:p>
          <a:p>
            <a:r>
              <a:rPr lang="en-CH" dirty="0"/>
              <a:t>Different Implementations</a:t>
            </a:r>
          </a:p>
          <a:p>
            <a:pPr lvl="1"/>
            <a:r>
              <a:rPr lang="en-CH" dirty="0"/>
              <a:t>Scratch</a:t>
            </a:r>
          </a:p>
          <a:p>
            <a:pPr lvl="1"/>
            <a:r>
              <a:rPr lang="en-CH" dirty="0"/>
              <a:t>Reference Implementation</a:t>
            </a:r>
          </a:p>
          <a:p>
            <a:r>
              <a:rPr lang="en-CH" dirty="0"/>
              <a:t>Different Denoising Strategies</a:t>
            </a:r>
          </a:p>
          <a:p>
            <a:pPr lvl="1"/>
            <a:r>
              <a:rPr lang="en-CH" dirty="0"/>
              <a:t>DDPM</a:t>
            </a:r>
          </a:p>
          <a:p>
            <a:pPr lvl="1"/>
            <a:r>
              <a:rPr lang="en-CH" dirty="0"/>
              <a:t>DDIM</a:t>
            </a:r>
          </a:p>
          <a:p>
            <a:r>
              <a:rPr lang="en-CH" dirty="0"/>
              <a:t>Hyperparameter Search</a:t>
            </a:r>
          </a:p>
          <a:p>
            <a:r>
              <a:rPr lang="en-CH" dirty="0"/>
              <a:t>Class Selections</a:t>
            </a:r>
          </a:p>
          <a:p>
            <a:pPr lvl="1"/>
            <a:r>
              <a:rPr lang="en-CH" dirty="0"/>
              <a:t>72 Classes</a:t>
            </a:r>
          </a:p>
          <a:p>
            <a:pPr lvl="1"/>
            <a:r>
              <a:rPr lang="en-CH" dirty="0"/>
              <a:t>17 Classes</a:t>
            </a:r>
          </a:p>
          <a:p>
            <a:pPr lvl="1"/>
            <a:r>
              <a:rPr lang="en-CH" dirty="0"/>
              <a:t>2 Classes (Forest, None)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70B08-7BAE-88DC-0379-0352A74A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  <a:p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34CDC-68A3-D218-2EDD-748BE198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A1EFC-9B20-BE22-59FC-9B1878CF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7</a:t>
            </a:fld>
            <a:endParaRPr lang="de-CH"/>
          </a:p>
        </p:txBody>
      </p:sp>
      <p:pic>
        <p:nvPicPr>
          <p:cNvPr id="7" name="Picture 6" descr="An aerial view of a village&#10;&#10;Description automatically generated">
            <a:extLst>
              <a:ext uri="{FF2B5EF4-FFF2-40B4-BE49-F238E27FC236}">
                <a16:creationId xmlns:a16="http://schemas.microsoft.com/office/drawing/2014/main" id="{B48BAE2A-B266-ED88-EC1D-3D0E0BEF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01" y="2316796"/>
            <a:ext cx="1168400" cy="1168400"/>
          </a:xfrm>
          <a:prstGeom prst="rect">
            <a:avLst/>
          </a:prstGeom>
        </p:spPr>
      </p:pic>
      <p:pic>
        <p:nvPicPr>
          <p:cNvPr id="8" name="Picture 7" descr="A green field with white spots&#10;&#10;Description automatically generated with medium confidence">
            <a:extLst>
              <a:ext uri="{FF2B5EF4-FFF2-40B4-BE49-F238E27FC236}">
                <a16:creationId xmlns:a16="http://schemas.microsoft.com/office/drawing/2014/main" id="{1FBDFE36-7B98-8E4E-701B-F8CFBE510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32" y="2316796"/>
            <a:ext cx="1168400" cy="1168400"/>
          </a:xfrm>
          <a:prstGeom prst="rect">
            <a:avLst/>
          </a:prstGeom>
        </p:spPr>
      </p:pic>
      <p:pic>
        <p:nvPicPr>
          <p:cNvPr id="9" name="Picture 8" descr="A close-up of a rock&#10;&#10;Description automatically generated">
            <a:extLst>
              <a:ext uri="{FF2B5EF4-FFF2-40B4-BE49-F238E27FC236}">
                <a16:creationId xmlns:a16="http://schemas.microsoft.com/office/drawing/2014/main" id="{B43F8C3D-B4B8-8A8E-BB68-7B91DC65C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32" y="905838"/>
            <a:ext cx="1168400" cy="1168400"/>
          </a:xfrm>
          <a:prstGeom prst="rect">
            <a:avLst/>
          </a:prstGeom>
        </p:spPr>
      </p:pic>
      <p:pic>
        <p:nvPicPr>
          <p:cNvPr id="10" name="Content Placeholder 23">
            <a:extLst>
              <a:ext uri="{FF2B5EF4-FFF2-40B4-BE49-F238E27FC236}">
                <a16:creationId xmlns:a16="http://schemas.microsoft.com/office/drawing/2014/main" id="{FAB0EE06-BCB8-5038-4050-FBEE9EF83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2866" y="2316796"/>
            <a:ext cx="1168400" cy="116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F96C58-057D-2CC0-A923-816E14462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9801" y="905838"/>
            <a:ext cx="1168400" cy="1168400"/>
          </a:xfrm>
          <a:prstGeom prst="rect">
            <a:avLst/>
          </a:prstGeom>
        </p:spPr>
      </p:pic>
      <p:pic>
        <p:nvPicPr>
          <p:cNvPr id="12" name="Picture 11" descr="A aerial view of a forest&#10;&#10;Description automatically generated">
            <a:extLst>
              <a:ext uri="{FF2B5EF4-FFF2-40B4-BE49-F238E27FC236}">
                <a16:creationId xmlns:a16="http://schemas.microsoft.com/office/drawing/2014/main" id="{3E4FCE3E-BE8C-C595-9DBB-814D1F6C7C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01" y="3727754"/>
            <a:ext cx="1168400" cy="116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72835D-459C-7167-A06A-CFDF5CB5C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2866" y="3727754"/>
            <a:ext cx="1168400" cy="1168400"/>
          </a:xfrm>
          <a:prstGeom prst="rect">
            <a:avLst/>
          </a:prstGeom>
        </p:spPr>
      </p:pic>
      <p:pic>
        <p:nvPicPr>
          <p:cNvPr id="14" name="Picture 13" descr="A green surface with white spots&#10;&#10;Description automatically generated">
            <a:extLst>
              <a:ext uri="{FF2B5EF4-FFF2-40B4-BE49-F238E27FC236}">
                <a16:creationId xmlns:a16="http://schemas.microsoft.com/office/drawing/2014/main" id="{529DD62D-6D23-5E74-24EF-5E515975A8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32" y="3727754"/>
            <a:ext cx="1168400" cy="116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687A68-520B-880B-6A6A-E2D9BEF636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9801" y="5138713"/>
            <a:ext cx="1168400" cy="116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FE14CF-FC5B-DC28-ADB5-F0048FA9F1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2866" y="5138713"/>
            <a:ext cx="1168400" cy="116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E7BF27-FBDA-120D-7A01-041030AC63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932" y="5138713"/>
            <a:ext cx="1168400" cy="1168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083BE8-99E5-AFDF-E7EC-9EF0E9A5559D}"/>
              </a:ext>
            </a:extLst>
          </p:cNvPr>
          <p:cNvSpPr txBox="1"/>
          <p:nvPr/>
        </p:nvSpPr>
        <p:spPr>
          <a:xfrm>
            <a:off x="6041204" y="431515"/>
            <a:ext cx="119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Original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7AA5F-F758-7AFE-086C-446219051E57}"/>
              </a:ext>
            </a:extLst>
          </p:cNvPr>
          <p:cNvSpPr txBox="1"/>
          <p:nvPr/>
        </p:nvSpPr>
        <p:spPr>
          <a:xfrm>
            <a:off x="7455460" y="43151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Segmented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4CC5B4-9596-280A-C5BB-1812317E7A35}"/>
              </a:ext>
            </a:extLst>
          </p:cNvPr>
          <p:cNvSpPr txBox="1"/>
          <p:nvPr/>
        </p:nvSpPr>
        <p:spPr>
          <a:xfrm>
            <a:off x="8921377" y="44445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Generated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790993-B8EF-CD6C-8E67-460D386BFB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0557" y="906670"/>
            <a:ext cx="1170000" cy="117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54FC83-B70E-E6A3-82E6-818535826E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1630" y="906670"/>
            <a:ext cx="1170000" cy="117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7FAA8-CFF0-EFA1-02AB-9E69236C49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453" y="2317621"/>
            <a:ext cx="1170000" cy="117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EBA01B-7C8C-0AD6-AE4A-7CB23970FA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301" y="2326952"/>
            <a:ext cx="1170000" cy="117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0F4A0C-21AC-EFF9-C572-0D1E480D38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8122" y="3735873"/>
            <a:ext cx="1170000" cy="117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0E279A-B7A9-CCB8-480D-5010BE5FCC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7641" y="3735873"/>
            <a:ext cx="1170000" cy="1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7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asked AutoEncoders. Masked AutoEncoder is a simple… | by Prakash Jay |  Medium">
            <a:extLst>
              <a:ext uri="{FF2B5EF4-FFF2-40B4-BE49-F238E27FC236}">
                <a16:creationId xmlns:a16="http://schemas.microsoft.com/office/drawing/2014/main" id="{2344EE31-6DC6-75FD-4C4E-722934EB0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61" y="1307507"/>
            <a:ext cx="7476406" cy="412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AD1D6-74AD-03BF-F413-5353556F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Alternative Method</a:t>
            </a:r>
            <a:br>
              <a:rPr lang="en-CH" dirty="0"/>
            </a:br>
            <a:r>
              <a:rPr lang="en-CH" b="1" dirty="0"/>
              <a:t>Masked Auto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69C28-0591-81DF-6FC5-364F9E292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Idea</a:t>
            </a:r>
          </a:p>
          <a:p>
            <a:pPr lvl="1"/>
            <a:r>
              <a:rPr lang="en-CH" dirty="0"/>
              <a:t>Unsupervised reconstruction of masked images</a:t>
            </a:r>
          </a:p>
          <a:p>
            <a:r>
              <a:rPr lang="en-CH" dirty="0"/>
              <a:t>Steps</a:t>
            </a:r>
          </a:p>
          <a:p>
            <a:pPr lvl="1"/>
            <a:r>
              <a:rPr lang="en-CH" dirty="0"/>
              <a:t>Patchify Image</a:t>
            </a:r>
          </a:p>
          <a:p>
            <a:pPr lvl="1"/>
            <a:r>
              <a:rPr lang="en-CH" dirty="0"/>
              <a:t>Add positional encoding</a:t>
            </a:r>
          </a:p>
          <a:p>
            <a:pPr lvl="1"/>
            <a:r>
              <a:rPr lang="en-CH" dirty="0"/>
              <a:t>Mask portion of the patches (~75%)</a:t>
            </a:r>
          </a:p>
          <a:p>
            <a:pPr lvl="1"/>
            <a:r>
              <a:rPr lang="en-CH" dirty="0"/>
              <a:t>Encode visible patches</a:t>
            </a:r>
          </a:p>
          <a:p>
            <a:pPr lvl="1"/>
            <a:r>
              <a:rPr lang="en-CH" dirty="0"/>
              <a:t>Reconstruct using decoder</a:t>
            </a:r>
          </a:p>
          <a:p>
            <a:r>
              <a:rPr lang="en-CH" dirty="0"/>
              <a:t>Benefits</a:t>
            </a:r>
          </a:p>
          <a:p>
            <a:pPr lvl="1"/>
            <a:r>
              <a:rPr lang="en-CH" dirty="0"/>
              <a:t>Highly suitable for this task</a:t>
            </a:r>
          </a:p>
          <a:p>
            <a:pPr lvl="1"/>
            <a:r>
              <a:rPr lang="en-CH" dirty="0"/>
              <a:t>Trained model can be fine tuned (Segmentation)</a:t>
            </a:r>
          </a:p>
          <a:p>
            <a:r>
              <a:rPr lang="en-CH" dirty="0"/>
              <a:t>Drawbacks</a:t>
            </a:r>
          </a:p>
          <a:p>
            <a:pPr lvl="1"/>
            <a:r>
              <a:rPr lang="en-CH" dirty="0"/>
              <a:t>Requires a lot of resources (Training Data, GPU &amp; Memory)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1DC73-8191-2221-6FF2-11FEE988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  <a:p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A7-297A-0977-45E1-E1BDF7EF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6FA38-0909-17DA-98DD-A2AEBBEE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792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9BB58-29E8-F045-9C1D-FC800BC4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6AA8-2355-66F6-AA12-C6A72A03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Alternative Method</a:t>
            </a:r>
            <a:br>
              <a:rPr lang="en-CH" dirty="0"/>
            </a:br>
            <a:r>
              <a:rPr lang="en-CH" b="1" dirty="0"/>
              <a:t>Masked Auto Encoder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B418E-DE5B-09DB-BB82-2EBCEED5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14.01.25</a:t>
            </a:r>
          </a:p>
          <a:p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8DBC2-2BDE-9AC8-D970-BF19A05E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Planning of Landscape and Urban Systems – PLUS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E5A84-DD6C-3DB8-F598-36A80375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230B91-B434-17A2-E3F2-E79E20358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Overfitted on 1 Sample</a:t>
            </a:r>
          </a:p>
          <a:p>
            <a:pPr lvl="1"/>
            <a:r>
              <a:rPr lang="en-CH" dirty="0"/>
              <a:t>Prove that the model can learn something</a:t>
            </a:r>
          </a:p>
          <a:p>
            <a:pPr lvl="1"/>
            <a:r>
              <a:rPr lang="en-CH" dirty="0"/>
              <a:t>Prove that the implementation works </a:t>
            </a:r>
          </a:p>
          <a:p>
            <a:r>
              <a:rPr lang="en-CH" dirty="0"/>
              <a:t>1000 Epochs</a:t>
            </a:r>
          </a:p>
          <a:p>
            <a:r>
              <a:rPr lang="en-CH" dirty="0"/>
              <a:t>Loss converges after 500 epochs</a:t>
            </a:r>
          </a:p>
        </p:txBody>
      </p:sp>
      <p:pic>
        <p:nvPicPr>
          <p:cNvPr id="10" name="output">
            <a:hlinkClick r:id="" action="ppaction://media"/>
            <a:extLst>
              <a:ext uri="{FF2B5EF4-FFF2-40B4-BE49-F238E27FC236}">
                <a16:creationId xmlns:a16="http://schemas.microsoft.com/office/drawing/2014/main" id="{8647E6BE-4A08-A214-DF7E-5C71DC1848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838" y="3582185"/>
            <a:ext cx="10728325" cy="2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PLUS_praesentation_16-9" id="{221B99F5-C598-4454-A0F5-3F831CA306C2}" vid="{DFA6906E-9540-4108-AA6F-2D2927516BF5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15388</TotalTime>
  <Words>1642</Words>
  <Application>Microsoft Macintosh PowerPoint</Application>
  <PresentationFormat>Widescreen</PresentationFormat>
  <Paragraphs>275</Paragraphs>
  <Slides>17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Symbol</vt:lpstr>
      <vt:lpstr>ETH Zürich</vt:lpstr>
      <vt:lpstr>Visualization of Landscape Changes using Synthesized Aerial Imagery</vt:lpstr>
      <vt:lpstr>Recap</vt:lpstr>
      <vt:lpstr>Data</vt:lpstr>
      <vt:lpstr>Base Method Generative Adversarial Networks</vt:lpstr>
      <vt:lpstr>Base Method Generative Adversarial Networks</vt:lpstr>
      <vt:lpstr>Proposed Method Conditional UNET</vt:lpstr>
      <vt:lpstr>Results</vt:lpstr>
      <vt:lpstr>Alternative Method Masked Auto Encoder</vt:lpstr>
      <vt:lpstr>Alternative Method Masked Auto Encoder</vt:lpstr>
      <vt:lpstr>Alternative Method Masked Auto Encoder</vt:lpstr>
      <vt:lpstr>Results</vt:lpstr>
      <vt:lpstr>Results</vt:lpstr>
      <vt:lpstr>Results</vt:lpstr>
      <vt:lpstr>Results</vt:lpstr>
      <vt:lpstr>Results</vt:lpstr>
      <vt:lpstr>Conclusion</vt:lpstr>
      <vt:lpstr>Questions &amp;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Saaro Felix Matthias (saaf)</dc:creator>
  <cp:lastModifiedBy>Saaro Felix Matthias (saaf)</cp:lastModifiedBy>
  <cp:revision>29</cp:revision>
  <dcterms:created xsi:type="dcterms:W3CDTF">2024-10-18T07:22:25Z</dcterms:created>
  <dcterms:modified xsi:type="dcterms:W3CDTF">2025-01-20T13:37:26Z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d9bad3-6dac-4e9a-89a3-89f3b8d247b2_Enabled">
    <vt:lpwstr>true</vt:lpwstr>
  </property>
  <property fmtid="{D5CDD505-2E9C-101B-9397-08002B2CF9AE}" pid="3" name="MSIP_Label_10d9bad3-6dac-4e9a-89a3-89f3b8d247b2_SetDate">
    <vt:lpwstr>2024-10-18T07:25:48Z</vt:lpwstr>
  </property>
  <property fmtid="{D5CDD505-2E9C-101B-9397-08002B2CF9AE}" pid="4" name="MSIP_Label_10d9bad3-6dac-4e9a-89a3-89f3b8d247b2_Method">
    <vt:lpwstr>Standard</vt:lpwstr>
  </property>
  <property fmtid="{D5CDD505-2E9C-101B-9397-08002B2CF9AE}" pid="5" name="MSIP_Label_10d9bad3-6dac-4e9a-89a3-89f3b8d247b2_Name">
    <vt:lpwstr>10d9bad3-6dac-4e9a-89a3-89f3b8d247b2</vt:lpwstr>
  </property>
  <property fmtid="{D5CDD505-2E9C-101B-9397-08002B2CF9AE}" pid="6" name="MSIP_Label_10d9bad3-6dac-4e9a-89a3-89f3b8d247b2_SiteId">
    <vt:lpwstr>5d1a9f9d-201f-4a10-b983-451cf65cbc1e</vt:lpwstr>
  </property>
  <property fmtid="{D5CDD505-2E9C-101B-9397-08002B2CF9AE}" pid="7" name="MSIP_Label_10d9bad3-6dac-4e9a-89a3-89f3b8d247b2_ActionId">
    <vt:lpwstr>88742aaa-d1db-485b-8cd2-9b93f59abdac</vt:lpwstr>
  </property>
  <property fmtid="{D5CDD505-2E9C-101B-9397-08002B2CF9AE}" pid="8" name="MSIP_Label_10d9bad3-6dac-4e9a-89a3-89f3b8d247b2_ContentBits">
    <vt:lpwstr>0</vt:lpwstr>
  </property>
</Properties>
</file>